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92" r:id="rId2"/>
    <p:sldId id="324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35" r:id="rId14"/>
    <p:sldId id="262" r:id="rId15"/>
    <p:sldId id="323" r:id="rId16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BC12"/>
    <a:srgbClr val="C6F464"/>
    <a:srgbClr val="F637B2"/>
    <a:srgbClr val="D9319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18" autoAdjust="0"/>
    <p:restoredTop sz="94710" autoAdjust="0"/>
  </p:normalViewPr>
  <p:slideViewPr>
    <p:cSldViewPr snapToGrid="0" snapToObjects="1">
      <p:cViewPr varScale="1">
        <p:scale>
          <a:sx n="66" d="100"/>
          <a:sy n="66" d="100"/>
        </p:scale>
        <p:origin x="-114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1B0B7F-6981-4140-91A3-C00E34EE89A8}" type="datetimeFigureOut">
              <a:rPr lang="it-IT"/>
              <a:pPr>
                <a:defRPr/>
              </a:pPr>
              <a:t>25/05/2011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B98EC2-5973-43AE-8359-BE8151A3E8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748782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D21619D-DC84-4D56-AE79-CCE004D7EBA9}" type="slidenum">
              <a:rPr lang="en-GB" smtClean="0">
                <a:solidFill>
                  <a:srgbClr val="000000"/>
                </a:solidFill>
                <a:latin typeface="Arial" charset="0"/>
                <a:ea typeface="ＭＳ Ｐゴシック"/>
                <a:cs typeface="DejaVu LGC Sans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GB" smtClean="0">
              <a:solidFill>
                <a:srgbClr val="000000"/>
              </a:solidFill>
              <a:latin typeface="Arial" charset="0"/>
              <a:ea typeface="ＭＳ Ｐゴシック"/>
              <a:cs typeface="DejaVu LGC Sans"/>
            </a:endParaRPr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0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it-IT">
              <a:solidFill>
                <a:schemeClr val="bg1"/>
              </a:solidFill>
              <a:ea typeface="ＭＳ Ｐゴシック"/>
              <a:cs typeface="DejaVu LGC Sans"/>
            </a:endParaRPr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93CF8-48EA-4ACE-95B2-3E6968EC4BD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93CF8-48EA-4ACE-95B2-3E6968EC4BD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93CF8-48EA-4ACE-95B2-3E6968EC4BD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A70AD13-310C-4327-8DE4-ADB6F31156C6}" type="slidenum">
              <a:rPr lang="en-GB" smtClean="0">
                <a:solidFill>
                  <a:srgbClr val="000000"/>
                </a:solidFill>
                <a:latin typeface="Arial" charset="0"/>
                <a:ea typeface="ＭＳ Ｐゴシック"/>
                <a:cs typeface="DejaVu LGC Sans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GB" smtClean="0">
              <a:solidFill>
                <a:srgbClr val="000000"/>
              </a:solidFill>
              <a:latin typeface="Arial" charset="0"/>
              <a:ea typeface="ＭＳ Ｐゴシック"/>
              <a:cs typeface="DejaVu LGC Sans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0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it-IT">
              <a:solidFill>
                <a:schemeClr val="bg1"/>
              </a:solidFill>
              <a:ea typeface="ＭＳ Ｐゴシック"/>
              <a:cs typeface="DejaVu LGC Sans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93CF8-48EA-4ACE-95B2-3E6968EC4BD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93CF8-48EA-4ACE-95B2-3E6968EC4BD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93CF8-48EA-4ACE-95B2-3E6968EC4BD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93CF8-48EA-4ACE-95B2-3E6968EC4BD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93CF8-48EA-4ACE-95B2-3E6968EC4BD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93CF8-48EA-4ACE-95B2-3E6968EC4BD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93CF8-48EA-4ACE-95B2-3E6968EC4BD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093CF8-48EA-4ACE-95B2-3E6968EC4BD1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eaLnBrk="0" hangingPunct="0"/>
            <a:endParaRPr lang="it-IT" sz="4400">
              <a:latin typeface="Calibri" pitchFamily="34" charset="0"/>
            </a:endParaRPr>
          </a:p>
        </p:txBody>
      </p:sp>
      <p:sp>
        <p:nvSpPr>
          <p:cNvPr id="109571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it-IT" sz="3200"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3F0D8-C7AE-4C85-91EE-6939D61DA69F}" type="datetime1">
              <a:rPr lang="it-IT"/>
              <a:pPr>
                <a:defRPr/>
              </a:pPr>
              <a:t>25/05/2011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BB886-0966-45DF-BE67-86F201E3B1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BE84A-F4D5-41C5-AA8E-0ADC3CCC2256}" type="datetime1">
              <a:rPr lang="it-IT"/>
              <a:pPr>
                <a:defRPr/>
              </a:pPr>
              <a:t>25/05/2011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FFE3F-8DAB-4B17-AFED-DF0F8AE5D0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42C97-FC36-450C-9A53-F1C555BBFEBF}" type="datetime1">
              <a:rPr lang="it-IT"/>
              <a:pPr>
                <a:defRPr/>
              </a:pPr>
              <a:t>25/05/2011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F85E0-A900-4580-8640-ED83FA6F6F9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315C9-EF19-4235-8EE6-A5FAF8CA7393}" type="datetime1">
              <a:rPr lang="it-IT"/>
              <a:pPr>
                <a:defRPr/>
              </a:pPr>
              <a:t>25/05/2011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49B84-DE49-4B78-8C71-45FFDBB515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D3BE9-3018-4900-82BF-7E6F285B7F78}" type="datetime1">
              <a:rPr lang="it-IT"/>
              <a:pPr>
                <a:defRPr/>
              </a:pPr>
              <a:t>25/05/2011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EA0D7-21E1-414E-BDB3-0802E5150D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24615-CA3F-4946-89FF-401589C39954}" type="datetime1">
              <a:rPr lang="it-IT"/>
              <a:pPr>
                <a:defRPr/>
              </a:pPr>
              <a:t>25/05/2011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7B3A-1571-4087-A3BD-3A08BA0F43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12482-466E-4CBA-A61A-6F4D69619CF5}" type="datetime1">
              <a:rPr lang="it-IT"/>
              <a:pPr>
                <a:defRPr/>
              </a:pPr>
              <a:t>25/05/2011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AC017-697E-489A-805A-BFCBD25399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7B4E3-DDCB-47DF-9A69-ADCC1AE2A5F6}" type="datetime1">
              <a:rPr lang="it-IT"/>
              <a:pPr>
                <a:defRPr/>
              </a:pPr>
              <a:t>25/05/2011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4D837-EB2A-4677-95B4-13F3954C23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0F0A6-E2F9-417A-A42F-F5C32EDFF5A2}" type="datetime1">
              <a:rPr lang="it-IT"/>
              <a:pPr>
                <a:defRPr/>
              </a:pPr>
              <a:t>25/05/2011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D0007-998C-4A1F-9196-85029B8EE3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D400-241E-4995-A77F-5CA1CCBF2F3D}" type="datetime1">
              <a:rPr lang="it-IT"/>
              <a:pPr>
                <a:defRPr/>
              </a:pPr>
              <a:t>25/05/2011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B3F3-D2E5-4E94-B449-3716C171FE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7D69E-A11B-4EB0-8F88-6E8FBCF8F4E1}" type="datetime1">
              <a:rPr lang="it-IT"/>
              <a:pPr>
                <a:defRPr/>
              </a:pPr>
              <a:t>25/05/2011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4CD7D-2D44-45FB-8E1D-61076AD431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4FAF82-91C4-49BF-8B38-811631A1A853}" type="datetime1">
              <a:rPr lang="it-IT"/>
              <a:pPr>
                <a:defRPr/>
              </a:pPr>
              <a:t>25/05/2011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A032DD-B854-42DF-B03D-455C05B243D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32343"/>
            <a:ext cx="8229600" cy="459807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 smtClean="0">
                <a:solidFill>
                  <a:srgbClr val="FF0000"/>
                </a:solidFill>
                <a:ea typeface="DejaVu LGC Sans"/>
                <a:cs typeface="DejaVu LGC Sans"/>
              </a:rPr>
              <a:t>CUG e CPO</a:t>
            </a:r>
            <a:endParaRPr lang="en-GB" sz="2400" dirty="0" smtClean="0">
              <a:solidFill>
                <a:srgbClr val="FF0000"/>
              </a:solidFill>
              <a:ea typeface="DejaVu LGC Sans"/>
              <a:cs typeface="DejaVu LGC Sans"/>
            </a:endParaRPr>
          </a:p>
        </p:txBody>
      </p:sp>
      <p:sp>
        <p:nvSpPr>
          <p:cNvPr id="86018" name="Segnaposto contenuto 1"/>
          <p:cNvSpPr>
            <a:spLocks noGrp="1"/>
          </p:cNvSpPr>
          <p:nvPr>
            <p:ph idx="1"/>
          </p:nvPr>
        </p:nvSpPr>
        <p:spPr>
          <a:xfrm>
            <a:off x="-17463" y="839788"/>
            <a:ext cx="9144000" cy="55165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it-IT" sz="2400" dirty="0" smtClean="0">
              <a:solidFill>
                <a:srgbClr val="0000FF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it-IT" sz="2400" dirty="0" smtClean="0">
                <a:solidFill>
                  <a:srgbClr val="0000FF"/>
                </a:solidFill>
              </a:rPr>
              <a:t>Comitati Pari Opportunità (CPO)</a:t>
            </a:r>
          </a:p>
          <a:p>
            <a:pPr marL="0" indent="0" algn="ctr" eaLnBrk="1" hangingPunct="1">
              <a:buFont typeface="Arial" charset="0"/>
              <a:buNone/>
            </a:pPr>
            <a:endParaRPr lang="it-IT" sz="2400" dirty="0" smtClean="0">
              <a:solidFill>
                <a:srgbClr val="0000FF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it-IT" sz="2400" dirty="0" smtClean="0">
                <a:solidFill>
                  <a:srgbClr val="0000FF"/>
                </a:solidFill>
              </a:rPr>
              <a:t>Comitati Unici di Garanzia (CUG)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it-IT" sz="2400" i="1" dirty="0" smtClean="0">
                <a:solidFill>
                  <a:srgbClr val="0000FF"/>
                </a:solidFill>
              </a:rPr>
              <a:t>Comitato Unico di Garanzia per le pari opportunità, la valorizzazione del benessere di chi lavora e contro  le discriminazioni</a:t>
            </a:r>
          </a:p>
          <a:p>
            <a:pPr marL="0" indent="0" algn="ctr" eaLnBrk="1" hangingPunct="1">
              <a:buFont typeface="Arial" charset="0"/>
              <a:buNone/>
            </a:pPr>
            <a:endParaRPr lang="it-IT" sz="2400" dirty="0" smtClean="0">
              <a:solidFill>
                <a:srgbClr val="0000FF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it-IT" sz="2400" dirty="0" smtClean="0">
                <a:solidFill>
                  <a:srgbClr val="0000FF"/>
                </a:solidFill>
              </a:rPr>
              <a:t>CPO + Comitati paritetici sul fenomeno del mobbing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it-IT" sz="2400" dirty="0" smtClean="0">
                <a:solidFill>
                  <a:srgbClr val="0000FF"/>
                </a:solidFill>
              </a:rPr>
              <a:t>(L. 04/11/2010 n. 183 “Collegato al lavoro” art. 21)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it-IT" sz="2400" dirty="0" smtClean="0">
                <a:solidFill>
                  <a:srgbClr val="0000FF"/>
                </a:solidFill>
              </a:rPr>
              <a:t>(Linee guida: Direttiva </a:t>
            </a:r>
            <a:r>
              <a:rPr lang="it-IT" sz="2400" dirty="0" err="1" smtClean="0">
                <a:solidFill>
                  <a:srgbClr val="0000FF"/>
                </a:solidFill>
              </a:rPr>
              <a:t>PCdM</a:t>
            </a:r>
            <a:r>
              <a:rPr lang="it-IT" sz="2400" dirty="0" smtClean="0">
                <a:solidFill>
                  <a:srgbClr val="0000FF"/>
                </a:solidFill>
              </a:rPr>
              <a:t> del 04/03/2011)</a:t>
            </a:r>
          </a:p>
          <a:p>
            <a:pPr marL="0" indent="0" algn="ctr" eaLnBrk="1" hangingPunct="1">
              <a:buFont typeface="Arial" charset="0"/>
              <a:buNone/>
            </a:pPr>
            <a:endParaRPr lang="it-IT" sz="2400" dirty="0" smtClean="0">
              <a:solidFill>
                <a:srgbClr val="0000FF"/>
              </a:solidFill>
            </a:endParaRPr>
          </a:p>
          <a:p>
            <a:pPr marL="0" indent="0" algn="just" eaLnBrk="1" hangingPunct="1">
              <a:buNone/>
            </a:pPr>
            <a:r>
              <a:rPr lang="it-IT" sz="2400" dirty="0" smtClean="0">
                <a:solidFill>
                  <a:srgbClr val="F637B2"/>
                </a:solidFill>
              </a:rPr>
              <a:t>N. componenti invariato                                        Competenze aumentate</a:t>
            </a:r>
          </a:p>
        </p:txBody>
      </p:sp>
      <p:sp>
        <p:nvSpPr>
          <p:cNvPr id="86019" name="Segnaposto numero diapositiva 1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69E015B-6BAE-43AC-A568-95C30D408AF4}" type="slidenum">
              <a:rPr lang="en-GB" smtClean="0">
                <a:solidFill>
                  <a:srgbClr val="000000"/>
                </a:solidFill>
                <a:latin typeface="Arial" charset="0"/>
                <a:ea typeface="ＭＳ Ｐゴシック"/>
                <a:cs typeface="DejaVu LGC Sans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GB" smtClean="0">
              <a:solidFill>
                <a:srgbClr val="000000"/>
              </a:solidFill>
              <a:latin typeface="Arial" charset="0"/>
              <a:ea typeface="ＭＳ Ｐゴシック"/>
              <a:cs typeface="DejaVu LGC Sans"/>
            </a:endParaRPr>
          </a:p>
        </p:txBody>
      </p:sp>
      <p:cxnSp>
        <p:nvCxnSpPr>
          <p:cNvPr id="4" name="Connettore 1 3"/>
          <p:cNvCxnSpPr/>
          <p:nvPr/>
        </p:nvCxnSpPr>
        <p:spPr>
          <a:xfrm>
            <a:off x="4034266" y="1115896"/>
            <a:ext cx="91440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4096179" y="1115896"/>
            <a:ext cx="976313" cy="8826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022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8602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7463" y="0"/>
            <a:ext cx="669926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/>
          <p:cNvPicPr/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-15490"/>
            <a:ext cx="846615" cy="5976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Connettore 1 10"/>
          <p:cNvCxnSpPr/>
          <p:nvPr/>
        </p:nvCxnSpPr>
        <p:spPr>
          <a:xfrm>
            <a:off x="669925" y="839788"/>
            <a:ext cx="77113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Paola\AppData\Local\Microsoft\Windows\Temporary Internet Files\Content.IE5\Z4S63C0O\MC900335668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4266" y="5695950"/>
            <a:ext cx="1166411" cy="885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a typeface="DejaVu LGC Sans"/>
                <a:cs typeface="DejaVu LGC Sans"/>
              </a:rPr>
              <a:t>CUG e </a:t>
            </a:r>
            <a:r>
              <a:rPr lang="en-GB" dirty="0" smtClean="0">
                <a:solidFill>
                  <a:srgbClr val="FF0000"/>
                </a:solidFill>
                <a:ea typeface="DejaVu LGC Sans"/>
                <a:cs typeface="DejaVu LGC Sans"/>
              </a:rPr>
              <a:t>CPO 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19449-D31D-4BDB-8902-C1C22EBBE115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457200" y="772864"/>
          <a:ext cx="8229600" cy="5583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/>
                <a:gridCol w="3831772"/>
                <a:gridCol w="2801257"/>
                <a:gridCol w="660400"/>
              </a:tblGrid>
              <a:tr h="401886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CUG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CPO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73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j-lt"/>
                          <a:ea typeface="Calibri"/>
                          <a:cs typeface="Times New Roman"/>
                        </a:rPr>
                        <a:t>Istituito con L. 4/11/2010 n. 183, art. 21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Soppresso con L. 4/11/2010 n. 183, art. 21</a:t>
                      </a:r>
                      <a:endParaRPr lang="it-IT" sz="1400" dirty="0" smtClean="0">
                        <a:latin typeface="+mj-lt"/>
                      </a:endParaRPr>
                    </a:p>
                    <a:p>
                      <a:pPr algn="ctr"/>
                      <a:endParaRPr lang="it-IT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986330"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Direttiva del PCDM 04/03/2011 – L. 183/2010</a:t>
                      </a:r>
                      <a:endParaRPr lang="it-IT" dirty="0"/>
                    </a:p>
                  </a:txBody>
                  <a:tcPr vert="vert" anchor="b"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Calibri"/>
                          <a:ea typeface="Calibri"/>
                          <a:cs typeface="Times New Roman"/>
                        </a:rPr>
                        <a:t>Propositivi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dirty="0" smtClean="0">
                          <a:latin typeface="Calibri"/>
                          <a:ea typeface="Calibri"/>
                          <a:cs typeface="Times New Roman"/>
                        </a:rPr>
                        <a:t>PTAP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dirty="0" smtClean="0">
                          <a:latin typeface="Calibri"/>
                          <a:ea typeface="Calibri"/>
                          <a:cs typeface="Times New Roman"/>
                        </a:rPr>
                        <a:t>Iniziative</a:t>
                      </a:r>
                      <a:r>
                        <a:rPr lang="it-I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in ottica di conciliazione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Temi di competenza per la CCNI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Iniziative per attuare le direttive </a:t>
                      </a:r>
                      <a:r>
                        <a:rPr lang="it-IT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ue</a:t>
                      </a:r>
                      <a:r>
                        <a:rPr lang="it-I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per l’affermazione sul lavoro delle parità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Analisi e programmazione dei genere (</a:t>
                      </a:r>
                      <a:r>
                        <a:rPr lang="it-IT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es</a:t>
                      </a:r>
                      <a:r>
                        <a:rPr lang="it-I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bilancio di genere)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Diffusione delle conoscenze, informazioni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Azioni per favorire il benessere lavorativo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Azioni positive, interventi, progetti, indagini di clima, codici per prevenire o rimuovere situazioni di discriminazioni o violenze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Propositivi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PTAP (art.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48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dlgs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196/2006)</a:t>
                      </a:r>
                    </a:p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(conciliazione, informazione e formazione, analisi di genere)</a:t>
                      </a:r>
                    </a:p>
                    <a:p>
                      <a:endParaRPr lang="it-IT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Indagine di clima svolto in collaborazione con la consigliera di fiducia su 8 sedi INFN</a:t>
                      </a:r>
                    </a:p>
                    <a:p>
                      <a:endParaRPr lang="it-IT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</a:t>
                      </a:r>
                      <a:r>
                        <a:rPr lang="it-IT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hlinkClick r:id="rId5" action="ppaction://hlinksldjump"/>
                        </a:rPr>
                        <a:t> BACK</a:t>
                      </a:r>
                      <a:endParaRPr lang="it-IT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125/91;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Dlgs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198/2006 - CCNL – Discrezione CPO</a:t>
                      </a:r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8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a typeface="DejaVu LGC Sans"/>
                <a:cs typeface="DejaVu LGC Sans"/>
              </a:rPr>
              <a:t>CUG e CPO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19449-D31D-4BDB-8902-C1C22EBBE115}" type="slidenum">
              <a:rPr lang="it-IT"/>
              <a:pPr>
                <a:defRPr/>
              </a:pPr>
              <a:t>11</a:t>
            </a:fld>
            <a:endParaRPr lang="it-IT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669925" y="1306286"/>
          <a:ext cx="8229600" cy="4882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/>
                <a:gridCol w="3831772"/>
                <a:gridCol w="2801257"/>
                <a:gridCol w="660400"/>
              </a:tblGrid>
              <a:tr h="401886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CUG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CPO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73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j-lt"/>
                          <a:ea typeface="Calibri"/>
                          <a:cs typeface="Times New Roman"/>
                        </a:rPr>
                        <a:t>Istituito con L. 4/11/2010 n. 183, art. 21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Soppresso con L. 4/11/2010 n. 183, art. 21</a:t>
                      </a:r>
                      <a:endParaRPr lang="it-IT" sz="1400" dirty="0" smtClean="0">
                        <a:latin typeface="+mj-lt"/>
                      </a:endParaRPr>
                    </a:p>
                    <a:p>
                      <a:pPr algn="ctr"/>
                      <a:endParaRPr lang="it-IT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986330"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Direttiva del PCDM 04/03/2011 – L. 183/2010</a:t>
                      </a:r>
                      <a:endParaRPr lang="it-IT" dirty="0"/>
                    </a:p>
                  </a:txBody>
                  <a:tcPr vert="vert" anchor="b"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Consultivi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progetti di riorganizzazione dell’amministrazione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Piani di formazione del personale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Orari di lavoro, flessibilità e conciliazione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Criteri di valutazione del personale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CCNI per i temi di propria competenza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20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20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20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  <a:hlinkClick r:id="rId5" action="ppaction://hlinksldjump"/>
                        </a:rPr>
                        <a:t>BACK</a:t>
                      </a:r>
                      <a:endParaRPr lang="it-IT" sz="2000" baseline="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Consultivi</a:t>
                      </a:r>
                    </a:p>
                    <a:p>
                      <a:r>
                        <a:rPr lang="it-IT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tema</a:t>
                      </a:r>
                      <a:r>
                        <a:rPr lang="it-IT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 PO</a:t>
                      </a:r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125/91;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Dlgs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198/2006 - CCNL – Discrezione CPO</a:t>
                      </a:r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8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a typeface="DejaVu LGC Sans"/>
                <a:cs typeface="DejaVu LGC Sans"/>
              </a:rPr>
              <a:t>CUG e CPO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19449-D31D-4BDB-8902-C1C22EBBE115}" type="slidenum">
              <a:rPr lang="it-IT"/>
              <a:pPr>
                <a:defRPr/>
              </a:pPr>
              <a:t>12</a:t>
            </a:fld>
            <a:endParaRPr lang="it-IT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457200" y="924629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/>
                <a:gridCol w="3831772"/>
                <a:gridCol w="2801257"/>
                <a:gridCol w="660400"/>
              </a:tblGrid>
              <a:tr h="344435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CUG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CPO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440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j-lt"/>
                          <a:ea typeface="Calibri"/>
                          <a:cs typeface="Times New Roman"/>
                        </a:rPr>
                        <a:t>Istituito con L. 4/11/2010 n. 183, art. 21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Soppresso con L. 4/11/2010 n. 183, art. 21</a:t>
                      </a:r>
                      <a:endParaRPr lang="it-IT" sz="1400" dirty="0" smtClean="0">
                        <a:latin typeface="+mj-lt"/>
                      </a:endParaRPr>
                    </a:p>
                    <a:p>
                      <a:pPr algn="ctr"/>
                      <a:endParaRPr lang="it-IT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179648"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Direttiva del PCDM 04/03/2011 – L. 183/2010</a:t>
                      </a:r>
                      <a:endParaRPr lang="it-IT" dirty="0"/>
                    </a:p>
                  </a:txBody>
                  <a:tcPr vert="vert" anchor="b"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latin typeface="Calibri"/>
                          <a:ea typeface="Calibri"/>
                          <a:cs typeface="Times New Roman"/>
                        </a:rPr>
                        <a:t>Di verifica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Risultati di azioni positive e buone pratiche in materia di PO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Azioni sul benessere organizzativo e prevenzione del disagio lavorativo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Azioni di contrasto alle violenze morali e psicologiche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Assenza di discriminazione (diretta e indiretta)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t-IT" sz="20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it-IT" sz="20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Diffusione della cultura di genere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20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20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20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  <a:hlinkClick r:id="rId5" action="ppaction://hlinksldjump"/>
                        </a:rPr>
                        <a:t>BACK</a:t>
                      </a:r>
                      <a:endParaRPr lang="it-IT" sz="2000" baseline="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it-IT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125/91;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Dlgs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198/2006 - CCNL – Discrezione CPO</a:t>
                      </a:r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 vert="vert"/>
                </a:tc>
              </a:tr>
            </a:tbl>
          </a:graphicData>
        </a:graphic>
      </p:graphicFrame>
      <p:sp>
        <p:nvSpPr>
          <p:cNvPr id="8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3"/>
          <p:cNvSpPr>
            <a:spLocks noGrp="1"/>
          </p:cNvSpPr>
          <p:nvPr>
            <p:ph type="title"/>
          </p:nvPr>
        </p:nvSpPr>
        <p:spPr>
          <a:xfrm>
            <a:off x="457200" y="26124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0000"/>
                </a:solidFill>
              </a:rPr>
              <a:t>Scopi del CPO</a:t>
            </a:r>
          </a:p>
        </p:txBody>
      </p:sp>
      <p:sp>
        <p:nvSpPr>
          <p:cNvPr id="20482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496703"/>
            <a:ext cx="8229600" cy="485964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 smtClean="0">
                <a:solidFill>
                  <a:srgbClr val="0000FF"/>
                </a:solidFill>
              </a:rPr>
              <a:t>Attuare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sz="2400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Pari opportunità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>
                <a:solidFill>
                  <a:srgbClr val="0000FF"/>
                </a:solidFill>
              </a:rPr>
              <a:t>	</a:t>
            </a:r>
            <a:r>
              <a:rPr lang="it-IT" sz="2400" dirty="0" smtClean="0">
                <a:solidFill>
                  <a:srgbClr val="0000FF"/>
                </a:solidFill>
              </a:rPr>
              <a:t>assenza di ostacoli alla partecipazione economica, 	politica e 	sociale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it-IT" sz="2400" dirty="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Parità di trattamento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400" dirty="0">
                <a:solidFill>
                  <a:srgbClr val="0000FF"/>
                </a:solidFill>
              </a:rPr>
              <a:t>	</a:t>
            </a:r>
            <a:r>
              <a:rPr lang="it-IT" sz="2400" dirty="0" smtClean="0">
                <a:solidFill>
                  <a:srgbClr val="0000FF"/>
                </a:solidFill>
              </a:rPr>
              <a:t>assenza di discriminazioni dirette o indirette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sz="2700" dirty="0" smtClean="0">
                <a:solidFill>
                  <a:srgbClr val="FF0000"/>
                </a:solidFill>
              </a:rPr>
              <a:t>attraverso </a:t>
            </a:r>
            <a:r>
              <a:rPr lang="it-IT" sz="2700" dirty="0" smtClean="0">
                <a:solidFill>
                  <a:srgbClr val="FF0000"/>
                </a:solidFill>
              </a:rPr>
              <a:t>la promozione di azioni positive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GB" sz="1800" i="1" dirty="0" err="1" smtClean="0">
                <a:solidFill>
                  <a:srgbClr val="0000FF"/>
                </a:solidFill>
                <a:cs typeface="Times New Roman" pitchFamily="18" charset="0"/>
              </a:rPr>
              <a:t>Dlgs</a:t>
            </a:r>
            <a:r>
              <a:rPr lang="en-GB" sz="1800" i="1" dirty="0" smtClean="0">
                <a:solidFill>
                  <a:srgbClr val="0000FF"/>
                </a:solidFill>
                <a:cs typeface="Times New Roman" pitchFamily="18" charset="0"/>
              </a:rPr>
              <a:t>. 198/2006 -  </a:t>
            </a:r>
            <a:r>
              <a:rPr lang="en-GB" sz="1800" i="1" dirty="0" err="1">
                <a:solidFill>
                  <a:srgbClr val="0000FF"/>
                </a:solidFill>
                <a:cs typeface="Times New Roman" pitchFamily="18" charset="0"/>
              </a:rPr>
              <a:t>misure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 smtClean="0">
                <a:solidFill>
                  <a:srgbClr val="0000FF"/>
                </a:solidFill>
                <a:cs typeface="Times New Roman" pitchFamily="18" charset="0"/>
              </a:rPr>
              <a:t>volte 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a </a:t>
            </a:r>
            <a:r>
              <a:rPr lang="en-GB" sz="1800" i="1" dirty="0" err="1">
                <a:solidFill>
                  <a:srgbClr val="0000FF"/>
                </a:solidFill>
                <a:cs typeface="Times New Roman" pitchFamily="18" charset="0"/>
              </a:rPr>
              <a:t>rimuovere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 err="1">
                <a:solidFill>
                  <a:srgbClr val="0000FF"/>
                </a:solidFill>
                <a:cs typeface="Times New Roman" pitchFamily="18" charset="0"/>
              </a:rPr>
              <a:t>gli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 err="1" smtClean="0">
                <a:solidFill>
                  <a:srgbClr val="0000FF"/>
                </a:solidFill>
                <a:cs typeface="Times New Roman" pitchFamily="18" charset="0"/>
              </a:rPr>
              <a:t>ostacoli</a:t>
            </a:r>
            <a:r>
              <a:rPr lang="en-GB" sz="1800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 err="1" smtClean="0">
                <a:solidFill>
                  <a:srgbClr val="0000FF"/>
                </a:solidFill>
                <a:cs typeface="Times New Roman" pitchFamily="18" charset="0"/>
              </a:rPr>
              <a:t>che</a:t>
            </a:r>
            <a:r>
              <a:rPr lang="en-GB" sz="1800" i="1" dirty="0" smtClean="0">
                <a:solidFill>
                  <a:srgbClr val="0000FF"/>
                </a:solidFill>
                <a:cs typeface="Times New Roman" pitchFamily="18" charset="0"/>
              </a:rPr>
              <a:t> di </a:t>
            </a:r>
            <a:r>
              <a:rPr lang="en-GB" sz="1800" i="1" dirty="0" err="1" smtClean="0">
                <a:solidFill>
                  <a:srgbClr val="0000FF"/>
                </a:solidFill>
                <a:cs typeface="Times New Roman" pitchFamily="18" charset="0"/>
              </a:rPr>
              <a:t>fatto</a:t>
            </a:r>
            <a:r>
              <a:rPr lang="en-GB" sz="1800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 err="1" smtClean="0">
                <a:solidFill>
                  <a:srgbClr val="0000FF"/>
                </a:solidFill>
                <a:cs typeface="Times New Roman" pitchFamily="18" charset="0"/>
              </a:rPr>
              <a:t>impediscono</a:t>
            </a:r>
            <a:r>
              <a:rPr lang="en-GB" sz="1800" i="1" dirty="0" smtClean="0">
                <a:solidFill>
                  <a:srgbClr val="0000FF"/>
                </a:solidFill>
                <a:cs typeface="Times New Roman" pitchFamily="18" charset="0"/>
              </a:rPr>
              <a:t> la </a:t>
            </a:r>
            <a:r>
              <a:rPr lang="en-GB" sz="1800" i="1" dirty="0" err="1" smtClean="0">
                <a:solidFill>
                  <a:srgbClr val="0000FF"/>
                </a:solidFill>
                <a:cs typeface="Times New Roman" pitchFamily="18" charset="0"/>
              </a:rPr>
              <a:t>realizzazione</a:t>
            </a:r>
            <a:r>
              <a:rPr lang="en-GB" sz="1800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 err="1" smtClean="0">
                <a:solidFill>
                  <a:srgbClr val="0000FF"/>
                </a:solidFill>
                <a:cs typeface="Times New Roman" pitchFamily="18" charset="0"/>
              </a:rPr>
              <a:t>delle</a:t>
            </a:r>
            <a:r>
              <a:rPr lang="en-GB" sz="1800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 err="1" smtClean="0">
                <a:solidFill>
                  <a:srgbClr val="0000FF"/>
                </a:solidFill>
                <a:cs typeface="Times New Roman" pitchFamily="18" charset="0"/>
              </a:rPr>
              <a:t>pari</a:t>
            </a:r>
            <a:r>
              <a:rPr lang="en-GB" sz="1800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 err="1" smtClean="0">
                <a:solidFill>
                  <a:srgbClr val="0000FF"/>
                </a:solidFill>
                <a:cs typeface="Times New Roman" pitchFamily="18" charset="0"/>
              </a:rPr>
              <a:t>opportunità</a:t>
            </a:r>
            <a:r>
              <a:rPr lang="en-GB" sz="1800" i="1" dirty="0" smtClean="0">
                <a:solidFill>
                  <a:srgbClr val="0000FF"/>
                </a:solidFill>
                <a:cs typeface="Times New Roman" pitchFamily="18" charset="0"/>
              </a:rPr>
              <a:t>: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GB" sz="1800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le </a:t>
            </a:r>
            <a:r>
              <a:rPr lang="en-GB" sz="1800" i="1" dirty="0" err="1">
                <a:solidFill>
                  <a:srgbClr val="0000FF"/>
                </a:solidFill>
                <a:cs typeface="Times New Roman" pitchFamily="18" charset="0"/>
              </a:rPr>
              <a:t>situazioni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, </a:t>
            </a:r>
            <a:r>
              <a:rPr lang="en-GB" sz="1800" i="1" dirty="0" err="1">
                <a:solidFill>
                  <a:srgbClr val="0000FF"/>
                </a:solidFill>
                <a:cs typeface="Times New Roman" pitchFamily="18" charset="0"/>
              </a:rPr>
              <a:t>gli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 err="1">
                <a:solidFill>
                  <a:srgbClr val="0000FF"/>
                </a:solidFill>
                <a:cs typeface="Times New Roman" pitchFamily="18" charset="0"/>
              </a:rPr>
              <a:t>atteggiamenti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  </a:t>
            </a:r>
            <a:r>
              <a:rPr lang="en-GB" sz="1800" i="1" dirty="0" err="1">
                <a:solidFill>
                  <a:srgbClr val="0000FF"/>
                </a:solidFill>
                <a:cs typeface="Times New Roman" pitchFamily="18" charset="0"/>
              </a:rPr>
              <a:t>culturali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 e </a:t>
            </a:r>
            <a:r>
              <a:rPr lang="en-GB" sz="1800" i="1" dirty="0" err="1">
                <a:solidFill>
                  <a:srgbClr val="0000FF"/>
                </a:solidFill>
                <a:cs typeface="Times New Roman" pitchFamily="18" charset="0"/>
              </a:rPr>
              <a:t>organizzativi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 err="1">
                <a:solidFill>
                  <a:srgbClr val="0000FF"/>
                </a:solidFill>
                <a:cs typeface="Times New Roman" pitchFamily="18" charset="0"/>
              </a:rPr>
              <a:t>che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 di </a:t>
            </a:r>
            <a:r>
              <a:rPr lang="en-GB" sz="1800" i="1" dirty="0" err="1">
                <a:solidFill>
                  <a:srgbClr val="0000FF"/>
                </a:solidFill>
                <a:cs typeface="Times New Roman" pitchFamily="18" charset="0"/>
              </a:rPr>
              <a:t>fatto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 err="1">
                <a:solidFill>
                  <a:srgbClr val="0000FF"/>
                </a:solidFill>
                <a:cs typeface="Times New Roman" pitchFamily="18" charset="0"/>
              </a:rPr>
              <a:t>impediscono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 la </a:t>
            </a:r>
            <a:r>
              <a:rPr lang="en-GB" sz="1800" i="1" dirty="0" err="1">
                <a:solidFill>
                  <a:srgbClr val="0000FF"/>
                </a:solidFill>
                <a:cs typeface="Times New Roman" pitchFamily="18" charset="0"/>
              </a:rPr>
              <a:t>realizzazione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 err="1">
                <a:solidFill>
                  <a:srgbClr val="0000FF"/>
                </a:solidFill>
                <a:cs typeface="Times New Roman" pitchFamily="18" charset="0"/>
              </a:rPr>
              <a:t>delle</a:t>
            </a:r>
            <a:r>
              <a:rPr lang="en-GB" sz="1800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GB" sz="1800" i="1" dirty="0" err="1" smtClean="0">
                <a:solidFill>
                  <a:srgbClr val="0000FF"/>
                </a:solidFill>
                <a:cs typeface="Times New Roman" pitchFamily="18" charset="0"/>
              </a:rPr>
              <a:t>parità</a:t>
            </a:r>
            <a:endParaRPr lang="en-GB" sz="1800" b="1" i="1" dirty="0">
              <a:solidFill>
                <a:srgbClr val="0000FF"/>
              </a:solidFill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it-IT" sz="2700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it-IT" sz="2700" dirty="0" smtClean="0">
              <a:solidFill>
                <a:srgbClr val="FF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E3AA4-61D6-45D4-A1BB-7C0171C09BE3}" type="slidenum">
              <a:rPr lang="it-IT"/>
              <a:pPr>
                <a:defRPr/>
              </a:pPr>
              <a:t>13</a:t>
            </a:fld>
            <a:endParaRPr lang="it-IT"/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/>
          <p:cNvPicPr/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Connettore 1 7"/>
          <p:cNvCxnSpPr/>
          <p:nvPr/>
        </p:nvCxnSpPr>
        <p:spPr>
          <a:xfrm>
            <a:off x="669925" y="1278582"/>
            <a:ext cx="77113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ttangolo 3"/>
          <p:cNvSpPr>
            <a:spLocks noChangeArrowheads="1"/>
          </p:cNvSpPr>
          <p:nvPr/>
        </p:nvSpPr>
        <p:spPr bwMode="auto">
          <a:xfrm>
            <a:off x="0" y="644525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10853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solidFill>
                  <a:srgbClr val="FF0000"/>
                </a:solidFill>
              </a:rPr>
              <a:t>Tipi di azioni positive</a:t>
            </a:r>
          </a:p>
        </p:txBody>
      </p:sp>
      <p:sp>
        <p:nvSpPr>
          <p:cNvPr id="27650" name="Segnaposto numero diapositiva 1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B3DBF91-8CF1-4D8D-BC50-F7F1131B8A7A}" type="slidenum">
              <a:rPr lang="en-GB" smtClean="0">
                <a:solidFill>
                  <a:srgbClr val="000000"/>
                </a:solidFill>
                <a:latin typeface="Arial" charset="0"/>
                <a:ea typeface="ＭＳ Ｐゴシック"/>
                <a:cs typeface="DejaVu LGC Sans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GB" smtClean="0">
              <a:solidFill>
                <a:srgbClr val="000000"/>
              </a:solidFill>
              <a:latin typeface="Arial" charset="0"/>
              <a:ea typeface="ＭＳ Ｐゴシック"/>
              <a:cs typeface="DejaVu LGC Sans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4213" y="1916113"/>
            <a:ext cx="7316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0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it-IT">
              <a:solidFill>
                <a:schemeClr val="bg1"/>
              </a:solidFill>
              <a:ea typeface="ＭＳ Ｐゴシック"/>
              <a:cs typeface="DejaVu LGC Sans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20650" y="2286000"/>
            <a:ext cx="8794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593725" indent="-593725">
              <a:spcBef>
                <a:spcPts val="800"/>
              </a:spcBef>
              <a:buClr>
                <a:srgbClr val="000000"/>
              </a:buClr>
              <a:buSzPct val="70000"/>
              <a:buFont typeface="Calibri" pitchFamily="34" charset="0"/>
              <a:buNone/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</a:pPr>
            <a:endParaRPr lang="en-GB" sz="3200">
              <a:solidFill>
                <a:srgbClr val="000000"/>
              </a:solidFill>
              <a:latin typeface="Times New Roman" pitchFamily="18" charset="0"/>
              <a:ea typeface="ＭＳ Ｐゴシック"/>
              <a:cs typeface="DejaVu LGC Sans"/>
            </a:endParaRPr>
          </a:p>
          <a:p>
            <a:pPr marL="593725" indent="-593725">
              <a:spcBef>
                <a:spcPts val="800"/>
              </a:spcBef>
              <a:buClr>
                <a:srgbClr val="660000"/>
              </a:buClr>
              <a:buSzPct val="70000"/>
              <a:buFont typeface="Calibri" pitchFamily="34" charset="0"/>
              <a:buNone/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</a:pPr>
            <a:endParaRPr lang="en-GB" sz="3200">
              <a:solidFill>
                <a:srgbClr val="000000"/>
              </a:solidFill>
              <a:latin typeface="Times New Roman" pitchFamily="18" charset="0"/>
              <a:ea typeface="ＭＳ Ｐゴシック"/>
              <a:cs typeface="DejaVu LGC Sans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17500" y="2698750"/>
            <a:ext cx="87947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593725" indent="-593725">
              <a:spcBef>
                <a:spcPts val="800"/>
              </a:spcBef>
              <a:buClr>
                <a:srgbClr val="000000"/>
              </a:buClr>
              <a:buSzPct val="70000"/>
              <a:buFont typeface="Calibri" pitchFamily="34" charset="0"/>
              <a:buNone/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</a:pPr>
            <a:endParaRPr lang="en-GB" sz="3200">
              <a:solidFill>
                <a:srgbClr val="000000"/>
              </a:solidFill>
              <a:latin typeface="Times New Roman" pitchFamily="18" charset="0"/>
              <a:ea typeface="ＭＳ Ｐゴシック"/>
              <a:cs typeface="DejaVu LGC Sans"/>
            </a:endParaRPr>
          </a:p>
          <a:p>
            <a:pPr marL="593725" indent="-593725">
              <a:spcBef>
                <a:spcPts val="800"/>
              </a:spcBef>
              <a:buClr>
                <a:srgbClr val="660000"/>
              </a:buClr>
              <a:buSzPct val="70000"/>
              <a:buFont typeface="Calibri" pitchFamily="34" charset="0"/>
              <a:buNone/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</a:pPr>
            <a:endParaRPr lang="en-GB" sz="3200">
              <a:solidFill>
                <a:srgbClr val="000000"/>
              </a:solidFill>
              <a:latin typeface="Times New Roman" pitchFamily="18" charset="0"/>
              <a:ea typeface="ＭＳ Ｐゴシック"/>
              <a:cs typeface="DejaVu LGC Sans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17500" y="2698750"/>
            <a:ext cx="8826500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593725" indent="-593725">
              <a:spcBef>
                <a:spcPts val="800"/>
              </a:spcBef>
              <a:buClr>
                <a:srgbClr val="000000"/>
              </a:buClr>
              <a:buSzPct val="70000"/>
              <a:buFont typeface="Calibri" pitchFamily="34" charset="0"/>
              <a:buNone/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</a:pPr>
            <a:endParaRPr lang="en-GB" sz="3200">
              <a:solidFill>
                <a:srgbClr val="000000"/>
              </a:solidFill>
              <a:latin typeface="Times New Roman" pitchFamily="18" charset="0"/>
              <a:ea typeface="ＭＳ Ｐゴシック"/>
              <a:cs typeface="DejaVu LGC Sans"/>
            </a:endParaRPr>
          </a:p>
          <a:p>
            <a:pPr marL="593725" indent="-593725">
              <a:spcBef>
                <a:spcPts val="800"/>
              </a:spcBef>
              <a:buClr>
                <a:srgbClr val="660000"/>
              </a:buClr>
              <a:buSzPct val="70000"/>
              <a:buFont typeface="Calibri" pitchFamily="34" charset="0"/>
              <a:buNone/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</a:pPr>
            <a:endParaRPr lang="en-GB" sz="3200">
              <a:solidFill>
                <a:srgbClr val="000000"/>
              </a:solidFill>
              <a:latin typeface="Times New Roman" pitchFamily="18" charset="0"/>
              <a:ea typeface="ＭＳ Ｐゴシック"/>
              <a:cs typeface="DejaVu LGC Sans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30213" y="2514600"/>
            <a:ext cx="848518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593725" indent="-593725">
              <a:spcBef>
                <a:spcPts val="800"/>
              </a:spcBef>
              <a:buClr>
                <a:srgbClr val="000000"/>
              </a:buClr>
              <a:buSzPct val="70000"/>
              <a:buFont typeface="Calibri" pitchFamily="34" charset="0"/>
              <a:buNone/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</a:pPr>
            <a:endParaRPr lang="en-GB" sz="3200">
              <a:solidFill>
                <a:srgbClr val="000000"/>
              </a:solidFill>
              <a:latin typeface="Times New Roman" pitchFamily="18" charset="0"/>
              <a:ea typeface="ＭＳ Ｐゴシック"/>
              <a:cs typeface="DejaVu LGC Sans"/>
            </a:endParaRPr>
          </a:p>
          <a:p>
            <a:pPr marL="593725" indent="-593725">
              <a:spcBef>
                <a:spcPts val="800"/>
              </a:spcBef>
              <a:buClr>
                <a:srgbClr val="660000"/>
              </a:buClr>
              <a:buSzPct val="70000"/>
              <a:buFont typeface="Calibri" pitchFamily="34" charset="0"/>
              <a:buNone/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</a:pPr>
            <a:endParaRPr lang="en-GB" sz="3200">
              <a:solidFill>
                <a:srgbClr val="000000"/>
              </a:solidFill>
              <a:latin typeface="Times New Roman" pitchFamily="18" charset="0"/>
              <a:ea typeface="ＭＳ Ｐゴシック"/>
              <a:cs typeface="DejaVu LGC Sans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25413" y="1828800"/>
            <a:ext cx="924718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593725" indent="-593725">
              <a:spcBef>
                <a:spcPts val="800"/>
              </a:spcBef>
              <a:buClr>
                <a:srgbClr val="000000"/>
              </a:buClr>
              <a:buSzPct val="70000"/>
              <a:buFont typeface="Calibri" pitchFamily="34" charset="0"/>
              <a:buNone/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</a:pPr>
            <a:endParaRPr lang="en-GB" sz="3200">
              <a:solidFill>
                <a:srgbClr val="000000"/>
              </a:solidFill>
              <a:latin typeface="Times New Roman" pitchFamily="18" charset="0"/>
              <a:ea typeface="ＭＳ Ｐゴシック"/>
              <a:cs typeface="DejaVu LGC Sans"/>
            </a:endParaRPr>
          </a:p>
          <a:p>
            <a:pPr marL="593725" indent="-593725">
              <a:spcBef>
                <a:spcPts val="800"/>
              </a:spcBef>
              <a:buClr>
                <a:srgbClr val="660000"/>
              </a:buClr>
              <a:buSzPct val="70000"/>
              <a:buFont typeface="Calibri" pitchFamily="34" charset="0"/>
              <a:buNone/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</a:pPr>
            <a:r>
              <a:rPr lang="en-GB" sz="320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DejaVu LGC Sans"/>
              </a:rPr>
              <a:t> 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20650" y="2514600"/>
            <a:ext cx="87947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50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it-IT">
              <a:solidFill>
                <a:schemeClr val="bg1"/>
              </a:solidFill>
              <a:ea typeface="ＭＳ Ｐゴシック"/>
              <a:cs typeface="DejaVu LGC Sans"/>
            </a:endParaRPr>
          </a:p>
        </p:txBody>
      </p:sp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149225" y="1593850"/>
            <a:ext cx="8767763" cy="476250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/>
          <a:lstStyle>
            <a:lvl1pPr marL="593725" indent="-593725" eaLnBrk="0" hangingPunct="0"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DejaVu LGC Sans" charset="0"/>
              </a:defRPr>
            </a:lvl1pPr>
            <a:lvl2pPr marL="742950" indent="-285750" eaLnBrk="0" hangingPunct="0"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eaLnBrk="0" hangingPunct="0"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eaLnBrk="0" hangingPunct="0"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eaLnBrk="0" hangingPunct="0"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1050925" algn="l"/>
                <a:tab pos="1508125" algn="l"/>
                <a:tab pos="1965325" algn="l"/>
                <a:tab pos="2422525" algn="l"/>
                <a:tab pos="2879725" algn="l"/>
                <a:tab pos="3336925" algn="l"/>
                <a:tab pos="3794125" algn="l"/>
                <a:tab pos="4251325" algn="l"/>
                <a:tab pos="4708525" algn="l"/>
                <a:tab pos="5165725" algn="l"/>
                <a:tab pos="5622925" algn="l"/>
                <a:tab pos="6080125" algn="l"/>
                <a:tab pos="6537325" algn="l"/>
                <a:tab pos="6994525" algn="l"/>
                <a:tab pos="7451725" algn="l"/>
                <a:tab pos="7908925" algn="l"/>
                <a:tab pos="8366125" algn="l"/>
                <a:tab pos="8823325" algn="l"/>
                <a:tab pos="9280525" algn="l"/>
                <a:tab pos="9737725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marL="0" indent="0" algn="just" eaLnBrk="1" fontAlgn="auto" hangingPunct="1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52000"/>
              <a:defRPr/>
            </a:pPr>
            <a:r>
              <a:rPr lang="en-GB" sz="2400" b="1" dirty="0" smtClean="0">
                <a:solidFill>
                  <a:srgbClr val="FF0000"/>
                </a:solidFill>
                <a:latin typeface="+mn-lt"/>
              </a:rPr>
              <a:t>1) </a:t>
            </a:r>
            <a:r>
              <a:rPr lang="en-GB" sz="2400" b="1" dirty="0" err="1" smtClean="0">
                <a:solidFill>
                  <a:srgbClr val="FF0000"/>
                </a:solidFill>
                <a:latin typeface="+mn-lt"/>
              </a:rPr>
              <a:t>azioni</a:t>
            </a:r>
            <a:r>
              <a:rPr lang="en-GB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+mn-lt"/>
              </a:rPr>
              <a:t>positive di </a:t>
            </a:r>
            <a:r>
              <a:rPr lang="en-GB" sz="2400" b="1" dirty="0" err="1">
                <a:solidFill>
                  <a:srgbClr val="FF0000"/>
                </a:solidFill>
                <a:latin typeface="+mn-lt"/>
              </a:rPr>
              <a:t>genere</a:t>
            </a:r>
            <a:r>
              <a:rPr lang="en-GB" sz="2400" b="1" dirty="0">
                <a:solidFill>
                  <a:srgbClr val="FF0000"/>
                </a:solidFill>
                <a:latin typeface="+mn-lt"/>
              </a:rPr>
              <a:t>: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misure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per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rimuovere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gli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ostacoli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che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di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fatto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impediscono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la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realizzazione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 di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pari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opportunità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e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sono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dirette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a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favorire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smtClean="0">
                <a:solidFill>
                  <a:srgbClr val="0000FF"/>
                </a:solidFill>
                <a:latin typeface="+mn-lt"/>
              </a:rPr>
              <a:t>l</a:t>
            </a:r>
            <a:r>
              <a:rPr lang="it-IT" sz="2400" dirty="0" smtClean="0">
                <a:solidFill>
                  <a:srgbClr val="0000FF"/>
                </a:solidFill>
                <a:latin typeface="+mn-lt"/>
              </a:rPr>
              <a:t>’</a:t>
            </a:r>
            <a:r>
              <a:rPr lang="en-GB" sz="2400" dirty="0" err="1" smtClean="0">
                <a:solidFill>
                  <a:srgbClr val="0000FF"/>
                </a:solidFill>
                <a:latin typeface="+mn-lt"/>
              </a:rPr>
              <a:t>occupazione</a:t>
            </a:r>
            <a:r>
              <a:rPr lang="en-GB" sz="24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femminile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+mn-lt"/>
              </a:rPr>
              <a:t>(</a:t>
            </a:r>
            <a:r>
              <a:rPr lang="en-GB" sz="1600" dirty="0" err="1">
                <a:solidFill>
                  <a:srgbClr val="0000FF"/>
                </a:solidFill>
                <a:latin typeface="+mn-lt"/>
              </a:rPr>
              <a:t>D</a:t>
            </a:r>
            <a:r>
              <a:rPr lang="en-GB" sz="1600" dirty="0" err="1" smtClean="0">
                <a:solidFill>
                  <a:srgbClr val="0000FF"/>
                </a:solidFill>
                <a:latin typeface="+mn-lt"/>
              </a:rPr>
              <a:t>lgs</a:t>
            </a:r>
            <a:r>
              <a:rPr lang="en-GB" sz="1600" dirty="0">
                <a:solidFill>
                  <a:srgbClr val="0000FF"/>
                </a:solidFill>
                <a:latin typeface="+mn-lt"/>
              </a:rPr>
              <a:t>. </a:t>
            </a:r>
            <a:r>
              <a:rPr lang="en-GB" sz="1600" dirty="0" smtClean="0">
                <a:solidFill>
                  <a:srgbClr val="0000FF"/>
                </a:solidFill>
                <a:latin typeface="+mn-lt"/>
              </a:rPr>
              <a:t>198/2006)</a:t>
            </a:r>
          </a:p>
          <a:p>
            <a:pPr algn="just" eaLnBrk="1" fontAlgn="auto" hangingPunct="1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52000"/>
              <a:buFont typeface="Arial" charset="0"/>
              <a:buAutoNum type="arabicParenR"/>
              <a:defRPr/>
            </a:pPr>
            <a:endParaRPr lang="en-GB" sz="2400" dirty="0">
              <a:solidFill>
                <a:srgbClr val="0000FF"/>
              </a:solidFill>
              <a:latin typeface="+mn-lt"/>
            </a:endParaRPr>
          </a:p>
          <a:p>
            <a:pPr marL="0" indent="0" algn="just" eaLnBrk="1" fontAlgn="auto" hangingPunct="1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52000"/>
              <a:defRPr/>
            </a:pPr>
            <a:r>
              <a:rPr lang="en-GB" sz="2400" b="1" dirty="0" smtClean="0">
                <a:solidFill>
                  <a:srgbClr val="FF0000"/>
                </a:solidFill>
                <a:latin typeface="+mn-lt"/>
              </a:rPr>
              <a:t>2) </a:t>
            </a:r>
            <a:r>
              <a:rPr lang="en-GB" sz="2400" b="1" dirty="0" err="1" smtClean="0">
                <a:solidFill>
                  <a:srgbClr val="FF0000"/>
                </a:solidFill>
                <a:latin typeface="+mn-lt"/>
              </a:rPr>
              <a:t>azioni</a:t>
            </a:r>
            <a:r>
              <a:rPr lang="en-GB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+mn-lt"/>
              </a:rPr>
              <a:t>positive non di </a:t>
            </a:r>
            <a:r>
              <a:rPr lang="en-GB" sz="2400" b="1" dirty="0" err="1">
                <a:solidFill>
                  <a:srgbClr val="FF0000"/>
                </a:solidFill>
                <a:latin typeface="+mn-lt"/>
              </a:rPr>
              <a:t>genere</a:t>
            </a:r>
            <a:r>
              <a:rPr lang="en-GB" sz="2400" b="1" dirty="0">
                <a:solidFill>
                  <a:srgbClr val="FF0000"/>
                </a:solidFill>
                <a:latin typeface="+mn-lt"/>
              </a:rPr>
              <a:t>: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azioni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per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promuovere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la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parità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in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caso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di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squilibri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legati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all</a:t>
            </a:r>
            <a:r>
              <a:rPr lang="ja-JP" altLang="en-GB" sz="2400" dirty="0">
                <a:solidFill>
                  <a:srgbClr val="0000FF"/>
                </a:solidFill>
                <a:latin typeface="+mn-lt"/>
              </a:rPr>
              <a:t>’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età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,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disabilità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,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orientamento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sessuale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,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convinzioni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personali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e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religiose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,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razza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,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etnia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    </a:t>
            </a:r>
            <a:endParaRPr lang="en-GB" sz="2400" dirty="0" smtClean="0">
              <a:solidFill>
                <a:srgbClr val="0000FF"/>
              </a:solidFill>
              <a:latin typeface="+mn-lt"/>
            </a:endParaRPr>
          </a:p>
          <a:p>
            <a:pPr marL="0" indent="0" algn="just" eaLnBrk="1" fontAlgn="auto" hangingPunct="1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52000"/>
              <a:defRPr/>
            </a:pPr>
            <a:r>
              <a:rPr lang="en-GB" sz="2400" dirty="0" smtClean="0">
                <a:solidFill>
                  <a:srgbClr val="0000FF"/>
                </a:solidFill>
                <a:latin typeface="+mn-lt"/>
              </a:rPr>
              <a:t>                                                                </a:t>
            </a:r>
            <a:endParaRPr lang="en-GB" sz="2400" dirty="0">
              <a:solidFill>
                <a:srgbClr val="0000FF"/>
              </a:solidFill>
              <a:latin typeface="+mn-lt"/>
            </a:endParaRPr>
          </a:p>
          <a:p>
            <a:pPr algn="just" eaLnBrk="1" fontAlgn="auto" hangingPunct="1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52000"/>
              <a:defRPr/>
            </a:pPr>
            <a:r>
              <a:rPr lang="en-GB" sz="2400" b="1" dirty="0" smtClean="0">
                <a:solidFill>
                  <a:srgbClr val="FF0000"/>
                </a:solidFill>
                <a:latin typeface="+mn-lt"/>
              </a:rPr>
              <a:t>3) </a:t>
            </a:r>
            <a:r>
              <a:rPr lang="en-GB" sz="2400" b="1" dirty="0" err="1" smtClean="0">
                <a:solidFill>
                  <a:srgbClr val="FF0000"/>
                </a:solidFill>
                <a:latin typeface="+mn-lt"/>
              </a:rPr>
              <a:t>azioni</a:t>
            </a:r>
            <a:r>
              <a:rPr lang="en-GB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+mn-lt"/>
              </a:rPr>
              <a:t>positive per la </a:t>
            </a:r>
            <a:r>
              <a:rPr lang="en-GB" sz="2400" b="1" dirty="0" err="1">
                <a:solidFill>
                  <a:srgbClr val="FF0000"/>
                </a:solidFill>
                <a:latin typeface="+mn-lt"/>
              </a:rPr>
              <a:t>conciliazione</a:t>
            </a:r>
            <a:r>
              <a:rPr lang="en-GB" sz="2400" b="1" dirty="0">
                <a:solidFill>
                  <a:srgbClr val="FF0000"/>
                </a:solidFill>
                <a:latin typeface="+mn-lt"/>
              </a:rPr>
              <a:t>: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azioni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che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promuovono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smtClean="0">
                <a:solidFill>
                  <a:srgbClr val="0000FF"/>
                </a:solidFill>
                <a:latin typeface="+mn-lt"/>
              </a:rPr>
              <a:t>la </a:t>
            </a:r>
            <a:r>
              <a:rPr lang="en-GB" sz="2400" dirty="0" err="1" smtClean="0">
                <a:solidFill>
                  <a:srgbClr val="0000FF"/>
                </a:solidFill>
                <a:latin typeface="+mn-lt"/>
              </a:rPr>
              <a:t>conciliazione</a:t>
            </a:r>
            <a:r>
              <a:rPr lang="en-GB" sz="24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tra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tempi di vita e tempi di </a:t>
            </a:r>
            <a:r>
              <a:rPr lang="en-GB" sz="2400" dirty="0" err="1">
                <a:solidFill>
                  <a:srgbClr val="0000FF"/>
                </a:solidFill>
                <a:latin typeface="+mn-lt"/>
              </a:rPr>
              <a:t>lavoro</a:t>
            </a:r>
            <a:r>
              <a:rPr lang="en-GB" sz="2400" dirty="0">
                <a:solidFill>
                  <a:srgbClr val="0000FF"/>
                </a:solidFill>
                <a:latin typeface="+mn-lt"/>
              </a:rPr>
              <a:t> </a:t>
            </a:r>
            <a:endParaRPr lang="en-GB" sz="2400" dirty="0" smtClean="0">
              <a:solidFill>
                <a:srgbClr val="0000FF"/>
              </a:solidFill>
              <a:latin typeface="+mn-lt"/>
            </a:endParaRPr>
          </a:p>
          <a:p>
            <a:pPr algn="just" eaLnBrk="1" fontAlgn="auto" hangingPunct="1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52000"/>
              <a:defRPr/>
            </a:pPr>
            <a:r>
              <a:rPr lang="en-GB" sz="2400" dirty="0" smtClean="0">
                <a:solidFill>
                  <a:srgbClr val="0000FF"/>
                </a:solidFill>
                <a:latin typeface="+mn-lt"/>
              </a:rPr>
              <a:t>	</a:t>
            </a:r>
            <a:r>
              <a:rPr lang="en-GB" sz="1600" dirty="0" smtClean="0">
                <a:solidFill>
                  <a:srgbClr val="0000FF"/>
                </a:solidFill>
                <a:latin typeface="+mn-lt"/>
              </a:rPr>
              <a:t>(</a:t>
            </a:r>
            <a:r>
              <a:rPr lang="en-GB" sz="1600" dirty="0">
                <a:solidFill>
                  <a:srgbClr val="0000FF"/>
                </a:solidFill>
                <a:latin typeface="+mn-lt"/>
              </a:rPr>
              <a:t>L. 53/2009 art. 9 e mod. </a:t>
            </a:r>
            <a:r>
              <a:rPr lang="en-GB" sz="1600" dirty="0" err="1">
                <a:solidFill>
                  <a:srgbClr val="0000FF"/>
                </a:solidFill>
                <a:latin typeface="+mn-lt"/>
              </a:rPr>
              <a:t>Finanziaria</a:t>
            </a:r>
            <a:r>
              <a:rPr lang="en-GB" sz="1600" dirty="0">
                <a:solidFill>
                  <a:srgbClr val="0000FF"/>
                </a:solidFill>
                <a:latin typeface="+mn-lt"/>
              </a:rPr>
              <a:t> 2007</a:t>
            </a:r>
            <a:r>
              <a:rPr lang="en-GB" sz="1600" dirty="0" smtClean="0">
                <a:solidFill>
                  <a:srgbClr val="0000FF"/>
                </a:solidFill>
                <a:latin typeface="+mn-lt"/>
              </a:rPr>
              <a:t>)</a:t>
            </a:r>
            <a:endParaRPr lang="en-GB" sz="1600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276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8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magine 13"/>
          <p:cNvPicPr/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Connettore 1 14"/>
          <p:cNvCxnSpPr/>
          <p:nvPr/>
        </p:nvCxnSpPr>
        <p:spPr>
          <a:xfrm>
            <a:off x="669925" y="1278582"/>
            <a:ext cx="77113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rgbClr val="FF0000"/>
                </a:solidFill>
              </a:rPr>
              <a:t>Quali  </a:t>
            </a:r>
            <a:r>
              <a:rPr lang="it-IT" dirty="0" smtClean="0">
                <a:solidFill>
                  <a:srgbClr val="FF0000"/>
                </a:solidFill>
              </a:rPr>
              <a:t>discriminazioni</a:t>
            </a:r>
          </a:p>
        </p:txBody>
      </p:sp>
      <p:sp>
        <p:nvSpPr>
          <p:cNvPr id="29698" name="Rettangolo 2"/>
          <p:cNvSpPr>
            <a:spLocks noChangeArrowheads="1"/>
          </p:cNvSpPr>
          <p:nvPr/>
        </p:nvSpPr>
        <p:spPr bwMode="auto">
          <a:xfrm>
            <a:off x="293688" y="1417638"/>
            <a:ext cx="8504237" cy="666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800"/>
              </a:spcBef>
              <a:buClr>
                <a:srgbClr val="000000"/>
              </a:buClr>
              <a:buSzPct val="52000"/>
            </a:pPr>
            <a:endParaRPr lang="en-GB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>
              <a:spcBef>
                <a:spcPts val="800"/>
              </a:spcBef>
              <a:buClr>
                <a:srgbClr val="000000"/>
              </a:buClr>
              <a:buSzPct val="52000"/>
            </a:pPr>
            <a:r>
              <a:rPr lang="en-GB" sz="2400" b="1" dirty="0" err="1" smtClean="0">
                <a:solidFill>
                  <a:srgbClr val="FF0000"/>
                </a:solidFill>
                <a:latin typeface="Calibri" pitchFamily="34" charset="0"/>
              </a:rPr>
              <a:t>discriminazione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Calibri" pitchFamily="34" charset="0"/>
              </a:rPr>
              <a:t>diretta</a:t>
            </a:r>
            <a:r>
              <a:rPr lang="en-GB" sz="2400" b="1" dirty="0">
                <a:solidFill>
                  <a:srgbClr val="FF0000"/>
                </a:solidFill>
                <a:latin typeface="Calibri" pitchFamily="34" charset="0"/>
              </a:rPr>
              <a:t>:</a:t>
            </a:r>
            <a:endParaRPr lang="en-GB" sz="2400" dirty="0">
              <a:solidFill>
                <a:srgbClr val="FF0000"/>
              </a:solidFill>
              <a:latin typeface="Calibri" pitchFamily="34" charset="0"/>
            </a:endParaRPr>
          </a:p>
          <a:p>
            <a:pPr algn="just">
              <a:spcBef>
                <a:spcPts val="800"/>
              </a:spcBef>
              <a:buClr>
                <a:srgbClr val="000000"/>
              </a:buClr>
              <a:buSzPct val="52000"/>
            </a:pP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atto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,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patto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o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comportamento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che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discrimina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una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persona 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in 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ragione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del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proprio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sesso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 algn="just">
              <a:spcBef>
                <a:spcPts val="800"/>
              </a:spcBef>
              <a:buClr>
                <a:srgbClr val="000000"/>
              </a:buClr>
              <a:buSzPct val="52000"/>
            </a:pPr>
            <a:endParaRPr lang="en-GB" sz="2400" dirty="0">
              <a:solidFill>
                <a:srgbClr val="0000FF"/>
              </a:solidFill>
              <a:latin typeface="Calibri" pitchFamily="34" charset="0"/>
            </a:endParaRPr>
          </a:p>
          <a:p>
            <a:pPr algn="just">
              <a:spcBef>
                <a:spcPts val="800"/>
              </a:spcBef>
              <a:buClr>
                <a:srgbClr val="000000"/>
              </a:buClr>
              <a:buSzPct val="52000"/>
            </a:pPr>
            <a:r>
              <a:rPr lang="en-GB" sz="2400" b="1" dirty="0" err="1">
                <a:solidFill>
                  <a:srgbClr val="FF0000"/>
                </a:solidFill>
                <a:latin typeface="Calibri" pitchFamily="34" charset="0"/>
              </a:rPr>
              <a:t>discriminazione</a:t>
            </a:r>
            <a:r>
              <a:rPr lang="en-GB" sz="2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Calibri" pitchFamily="34" charset="0"/>
              </a:rPr>
              <a:t>indiretta</a:t>
            </a:r>
            <a:r>
              <a:rPr lang="en-GB" sz="2400" b="1" dirty="0">
                <a:solidFill>
                  <a:srgbClr val="FF0000"/>
                </a:solidFill>
                <a:latin typeface="Calibri" pitchFamily="34" charset="0"/>
              </a:rPr>
              <a:t>: </a:t>
            </a:r>
          </a:p>
          <a:p>
            <a:pPr algn="just">
              <a:spcBef>
                <a:spcPts val="800"/>
              </a:spcBef>
              <a:buClr>
                <a:srgbClr val="000000"/>
              </a:buClr>
              <a:buSzPct val="52000"/>
            </a:pPr>
            <a:r>
              <a:rPr lang="en-GB" sz="2400" b="1" dirty="0">
                <a:solidFill>
                  <a:srgbClr val="0000FF"/>
                </a:solidFill>
                <a:latin typeface="Calibri" pitchFamily="34" charset="0"/>
              </a:rPr>
              <a:t>	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quando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una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disposizione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,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prassi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,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atto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,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comportamento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,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apparentemente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neutri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,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producono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uno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svantaggio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a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coloro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che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appartengono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ad un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determinato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sesso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, salvo </a:t>
            </a:r>
            <a:r>
              <a:rPr lang="en-GB" sz="2400" dirty="0" err="1" smtClean="0">
                <a:solidFill>
                  <a:srgbClr val="0000FF"/>
                </a:solidFill>
                <a:latin typeface="Calibri" pitchFamily="34" charset="0"/>
              </a:rPr>
              <a:t>che</a:t>
            </a: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la 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differenza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di 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trattamento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possa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essere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giustificata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da 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fattori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 err="1">
                <a:solidFill>
                  <a:srgbClr val="0000FF"/>
                </a:solidFill>
                <a:latin typeface="Calibri" pitchFamily="34" charset="0"/>
              </a:rPr>
              <a:t>oggettivi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    </a:t>
            </a:r>
            <a:r>
              <a:rPr lang="en-GB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2400" dirty="0">
                <a:solidFill>
                  <a:srgbClr val="0000FF"/>
                </a:solidFill>
                <a:latin typeface="Calibri" pitchFamily="34" charset="0"/>
              </a:rPr>
              <a:t>  </a:t>
            </a:r>
          </a:p>
          <a:p>
            <a:pPr algn="just">
              <a:spcBef>
                <a:spcPts val="800"/>
              </a:spcBef>
              <a:buClr>
                <a:srgbClr val="000000"/>
              </a:buClr>
              <a:buSzPct val="52000"/>
            </a:pPr>
            <a:r>
              <a:rPr lang="en-GB" sz="24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alibri" pitchFamily="34" charset="0"/>
              </a:rPr>
              <a:t>(</a:t>
            </a:r>
            <a:r>
              <a:rPr lang="en-GB" sz="1600" dirty="0" err="1" smtClean="0">
                <a:solidFill>
                  <a:srgbClr val="0000FF"/>
                </a:solidFill>
                <a:latin typeface="Calibri" pitchFamily="34" charset="0"/>
              </a:rPr>
              <a:t>Dlgs</a:t>
            </a:r>
            <a:r>
              <a:rPr lang="en-GB" sz="1600" dirty="0" smtClean="0">
                <a:solidFill>
                  <a:srgbClr val="0000FF"/>
                </a:solidFill>
                <a:latin typeface="Calibri" pitchFamily="34" charset="0"/>
              </a:rPr>
              <a:t>. 198/2006)</a:t>
            </a:r>
            <a:endParaRPr lang="en-GB" sz="1600" dirty="0">
              <a:solidFill>
                <a:srgbClr val="0000FF"/>
              </a:solidFill>
              <a:latin typeface="Calibri" pitchFamily="34" charset="0"/>
            </a:endParaRPr>
          </a:p>
          <a:p>
            <a:pPr algn="just">
              <a:spcBef>
                <a:spcPts val="800"/>
              </a:spcBef>
              <a:buClr>
                <a:srgbClr val="000000"/>
              </a:buClr>
              <a:buSzPct val="52000"/>
            </a:pPr>
            <a:endParaRPr lang="en-GB" dirty="0">
              <a:solidFill>
                <a:srgbClr val="0000FF"/>
              </a:solidFill>
              <a:latin typeface="Calibri" pitchFamily="34" charset="0"/>
            </a:endParaRPr>
          </a:p>
          <a:p>
            <a:pPr algn="just">
              <a:spcBef>
                <a:spcPts val="800"/>
              </a:spcBef>
              <a:buClr>
                <a:srgbClr val="000000"/>
              </a:buClr>
              <a:buSzPct val="52000"/>
            </a:pPr>
            <a:endParaRPr lang="en-GB" dirty="0">
              <a:solidFill>
                <a:srgbClr val="0000FF"/>
              </a:solidFill>
              <a:latin typeface="Calibri" pitchFamily="34" charset="0"/>
            </a:endParaRPr>
          </a:p>
          <a:p>
            <a:pPr algn="just">
              <a:spcBef>
                <a:spcPts val="800"/>
              </a:spcBef>
              <a:buClr>
                <a:srgbClr val="000000"/>
              </a:buClr>
              <a:buSzPct val="52000"/>
            </a:pPr>
            <a:endParaRPr lang="en-GB" dirty="0">
              <a:solidFill>
                <a:srgbClr val="0000FF"/>
              </a:solidFill>
              <a:latin typeface="Calibri" pitchFamily="34" charset="0"/>
            </a:endParaRPr>
          </a:p>
          <a:p>
            <a:pPr algn="just">
              <a:spcBef>
                <a:spcPts val="800"/>
              </a:spcBef>
              <a:buClr>
                <a:srgbClr val="000000"/>
              </a:buClr>
              <a:buSzPct val="52000"/>
            </a:pPr>
            <a:endParaRPr lang="en-GB" dirty="0">
              <a:solidFill>
                <a:srgbClr val="0000FF"/>
              </a:solidFill>
              <a:latin typeface="Calibri" pitchFamily="34" charset="0"/>
            </a:endParaRPr>
          </a:p>
          <a:p>
            <a:pPr algn="just">
              <a:spcBef>
                <a:spcPts val="800"/>
              </a:spcBef>
              <a:buClr>
                <a:srgbClr val="000000"/>
              </a:buClr>
              <a:buSzPct val="52000"/>
            </a:pPr>
            <a:r>
              <a:rPr lang="en-GB" dirty="0">
                <a:solidFill>
                  <a:srgbClr val="0000FF"/>
                </a:solidFill>
                <a:latin typeface="Calibri" pitchFamily="34" charset="0"/>
              </a:rPr>
              <a:t>                                                              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69757-D527-47EF-964C-7CC1A032F323}" type="slidenum">
              <a:rPr lang="it-IT"/>
              <a:pPr>
                <a:defRPr/>
              </a:pPr>
              <a:t>15</a:t>
            </a:fld>
            <a:endParaRPr lang="it-IT"/>
          </a:p>
        </p:txBody>
      </p:sp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/>
          <p:cNvPicPr/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Connettore 1 7"/>
          <p:cNvCxnSpPr/>
          <p:nvPr/>
        </p:nvCxnSpPr>
        <p:spPr>
          <a:xfrm>
            <a:off x="669925" y="1417638"/>
            <a:ext cx="77113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a typeface="DejaVu LGC Sans"/>
                <a:cs typeface="DejaVu LGC Sans"/>
              </a:rPr>
              <a:t>CUG e CPO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19449-D31D-4BDB-8902-C1C22EBBE115}" type="slidenum">
              <a:rPr lang="it-IT"/>
              <a:pPr>
                <a:defRPr/>
              </a:pPr>
              <a:t>2</a:t>
            </a:fld>
            <a:endParaRPr lang="it-IT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457200" y="772130"/>
          <a:ext cx="8229600" cy="498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/>
                <a:gridCol w="3338286"/>
                <a:gridCol w="3294743"/>
                <a:gridCol w="660400"/>
              </a:tblGrid>
              <a:tr h="249011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CUG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CPO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877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j-lt"/>
                          <a:ea typeface="Calibri"/>
                          <a:cs typeface="Times New Roman"/>
                        </a:rPr>
                        <a:t>Istituito con L. 4/11/2010 n. 183, art. 21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Soppresso con L. 4/11/2010 n. 183, art. 21</a:t>
                      </a:r>
                      <a:endParaRPr lang="it-IT" sz="1400" dirty="0" smtClean="0">
                        <a:latin typeface="+mj-lt"/>
                      </a:endParaRPr>
                    </a:p>
                    <a:p>
                      <a:pPr algn="ctr"/>
                      <a:endParaRPr lang="it-IT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0497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vert="vert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Linee</a:t>
                      </a:r>
                      <a:r>
                        <a:rPr lang="it-IT" baseline="0" dirty="0" smtClean="0"/>
                        <a:t> Guida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vert="vert"/>
                </a:tc>
              </a:tr>
              <a:tr h="358533">
                <a:tc rowSpan="5"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Direttiva del PCDM 04/03/2011 – L. 183/2010</a:t>
                      </a:r>
                      <a:endParaRPr lang="it-IT" dirty="0"/>
                    </a:p>
                  </a:txBody>
                  <a:tcPr vert="vert" anchor="b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125/91;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Dlgs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198/2006 - CCNL – Discrezione CPO</a:t>
                      </a:r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 vert="vert"/>
                </a:tc>
              </a:tr>
              <a:tr h="45723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Regolamento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59657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Regolamento: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Entro 60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dalla sua costituzione (entro il 13/06/2011)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Senza regolamento approvato dall’INFN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Competenze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CPO + Mobbing ; i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cug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lavoreranno in ottica di continuità del lavoro del CPO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Pari Opportunità e contro le discriminazioni (in assenza del comitato paritetico Mobbing)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a typeface="DejaVu LGC Sans"/>
                <a:cs typeface="DejaVu LGC Sans"/>
              </a:rPr>
              <a:t>CUG e CPO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19449-D31D-4BDB-8902-C1C22EBBE115}" type="slidenum">
              <a:rPr lang="it-IT"/>
              <a:pPr>
                <a:defRPr/>
              </a:pPr>
              <a:t>3</a:t>
            </a:fld>
            <a:endParaRPr lang="it-IT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457200" y="1083310"/>
          <a:ext cx="82296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/>
                <a:gridCol w="3338286"/>
                <a:gridCol w="3294743"/>
                <a:gridCol w="660400"/>
              </a:tblGrid>
              <a:tr h="249011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CUG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CPO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877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j-lt"/>
                          <a:ea typeface="Calibri"/>
                          <a:cs typeface="Times New Roman"/>
                        </a:rPr>
                        <a:t>Istituito con L. 4/11/2010 n. 183, art. 21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Soppresso con L. 4/11/2010 n. 183, art. 21</a:t>
                      </a:r>
                      <a:endParaRPr lang="it-IT" sz="1400" dirty="0" smtClean="0">
                        <a:latin typeface="+mj-lt"/>
                      </a:endParaRPr>
                    </a:p>
                    <a:p>
                      <a:pPr algn="ctr"/>
                      <a:endParaRPr lang="it-IT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46921">
                <a:tc rowSpan="6"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Direttiva del PCDM 04/03/2011 – L. 183/2010</a:t>
                      </a:r>
                      <a:endParaRPr lang="it-IT" dirty="0"/>
                    </a:p>
                  </a:txBody>
                  <a:tcPr vert="vert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Composizione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125/91;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Dlgs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198/2006 - CCNL – Discrezione CPO</a:t>
                      </a:r>
                      <a:endParaRPr lang="it-IT" dirty="0" smtClean="0"/>
                    </a:p>
                  </a:txBody>
                  <a:tcPr vert="vert"/>
                </a:tc>
              </a:tr>
              <a:tr h="3585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 anchor="b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Paritetica: tra designazione di ente e designazione sindacale con attenzione al genere + supplenti – Tot. 19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Manca 1 supplente (USI)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(Elezioni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 il futuro?)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Paritetica: tra designazione di ente e designazione sindacale + supplenti  – Tot. 18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Mancavano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supplenti (USI + CGIL poi eletta)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Presidente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Nominato dall’Ente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Nominato dal CPO tra i componenti che ne fanno parte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Ruolo dei supplenti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Possono partecipare alle riunioni in caso di assenza del titolare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decisione sulla partecipazione alle riunioni era a cura del/la Presidente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a typeface="DejaVu LGC Sans"/>
                <a:cs typeface="DejaVu LGC Sans"/>
              </a:rPr>
              <a:t>CUG e CPO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19449-D31D-4BDB-8902-C1C22EBBE115}" type="slidenum">
              <a:rPr lang="it-IT"/>
              <a:pPr>
                <a:defRPr/>
              </a:pPr>
              <a:t>4</a:t>
            </a:fld>
            <a:endParaRPr lang="it-IT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457200" y="692150"/>
          <a:ext cx="8229600" cy="478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/>
                <a:gridCol w="3338286"/>
                <a:gridCol w="3294743"/>
                <a:gridCol w="660400"/>
              </a:tblGrid>
              <a:tr h="249011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CUG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CPO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877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j-lt"/>
                          <a:ea typeface="Calibri"/>
                          <a:cs typeface="Times New Roman"/>
                        </a:rPr>
                        <a:t>Istituito con L. 4/11/2010 n. 183, art. 21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Soppresso con L. 4/11/2010 n. 183, art. 21</a:t>
                      </a:r>
                      <a:endParaRPr lang="it-IT" sz="1400" dirty="0" smtClean="0">
                        <a:latin typeface="+mj-lt"/>
                      </a:endParaRPr>
                    </a:p>
                    <a:p>
                      <a:pPr algn="ctr"/>
                      <a:endParaRPr lang="it-IT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46921">
                <a:tc rowSpan="5"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Direttiva del PCDM 04/03/2011 – L. 183/2010</a:t>
                      </a:r>
                      <a:endParaRPr lang="it-IT" dirty="0"/>
                    </a:p>
                  </a:txBody>
                  <a:tcPr vert="vert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Attività dei supplenti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125/91;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Dlgs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198/2006 - CCNL – Discrezione CPO</a:t>
                      </a:r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 vert="vert"/>
                </a:tc>
              </a:tr>
              <a:tr h="3585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Calibri"/>
                          <a:cs typeface="Times New Roman"/>
                        </a:rPr>
                        <a:t>Non significa che non </a:t>
                      </a:r>
                      <a:r>
                        <a:rPr lang="it-IT" sz="1800" dirty="0" smtClean="0">
                          <a:latin typeface="Calibri"/>
                          <a:ea typeface="Calibri"/>
                          <a:cs typeface="Times New Roman"/>
                        </a:rPr>
                        <a:t>possano</a:t>
                      </a:r>
                      <a:r>
                        <a:rPr lang="it-IT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contribuire attivamente</a:t>
                      </a:r>
                      <a:r>
                        <a:rPr lang="it-IT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800" dirty="0">
                          <a:latin typeface="Calibri"/>
                          <a:ea typeface="Calibri"/>
                          <a:cs typeface="Times New Roman"/>
                        </a:rPr>
                        <a:t>anche se non partecipano alle riunioni.. proposta: potremmo fare </a:t>
                      </a:r>
                      <a:r>
                        <a:rPr lang="it-IT" sz="1800" dirty="0" err="1">
                          <a:latin typeface="Calibri"/>
                          <a:ea typeface="Calibri"/>
                          <a:cs typeface="Times New Roman"/>
                        </a:rPr>
                        <a:t>videoconf</a:t>
                      </a:r>
                      <a:r>
                        <a:rPr lang="it-IT" sz="1800" dirty="0">
                          <a:latin typeface="Calibri"/>
                          <a:ea typeface="Calibri"/>
                          <a:cs typeface="Times New Roman"/>
                        </a:rPr>
                        <a:t> per i supplenti che non partecipano alle </a:t>
                      </a:r>
                      <a:r>
                        <a:rPr lang="it-IT" sz="1800" dirty="0" smtClean="0">
                          <a:latin typeface="Calibri"/>
                          <a:ea typeface="Calibri"/>
                          <a:cs typeface="Times New Roman"/>
                        </a:rPr>
                        <a:t>riunioni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Alcuni supplenti lavoravano come i titolari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Durata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anni + 1 rinnovo (vale anche per i delegati sindacali?)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anni + 1 rinnovo (i delegati sindacali potevano essere riproposti)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a typeface="DejaVu LGC Sans"/>
                <a:cs typeface="DejaVu LGC Sans"/>
              </a:rPr>
              <a:t>CUG e CPO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19449-D31D-4BDB-8902-C1C22EBBE115}" type="slidenum">
              <a:rPr lang="it-IT"/>
              <a:pPr>
                <a:defRPr/>
              </a:pPr>
              <a:t>5</a:t>
            </a:fld>
            <a:endParaRPr lang="it-IT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457200" y="1146629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/>
                <a:gridCol w="3338286"/>
                <a:gridCol w="3294743"/>
                <a:gridCol w="660400"/>
              </a:tblGrid>
              <a:tr h="249011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CUG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CPO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877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j-lt"/>
                          <a:ea typeface="Calibri"/>
                          <a:cs typeface="Times New Roman"/>
                        </a:rPr>
                        <a:t>Istituito con L. 4/11/2010 n. 183, art. 21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Soppresso con L. 4/11/2010 n. 183, art. 21</a:t>
                      </a:r>
                      <a:endParaRPr lang="it-IT" sz="1400" dirty="0" smtClean="0">
                        <a:latin typeface="+mj-lt"/>
                      </a:endParaRPr>
                    </a:p>
                    <a:p>
                      <a:pPr algn="ctr"/>
                      <a:endParaRPr lang="it-IT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46921">
                <a:tc rowSpan="4"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Direttiva del PCDM 04/03/2011 – L. 183/2010</a:t>
                      </a:r>
                      <a:endParaRPr lang="it-IT" dirty="0"/>
                    </a:p>
                  </a:txBody>
                  <a:tcPr vert="vert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Obiettivi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125/91;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Dlgs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198/2006 - CCNL – Discrezione CPO</a:t>
                      </a:r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 vert="vert"/>
                </a:tc>
              </a:tr>
              <a:tr h="3585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 anchor="b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Parità e pari opportunità di genere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Favorire la produttività migliorando l’efficienza delle prestazioni lavorative (in ottica di parità)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Razionalizzare e rendere efficiente ed efficace l’organizzazione della PA (in ottica di parità)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Parità e pari opportunità di genere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Quorum</a:t>
                      </a:r>
                      <a:r>
                        <a:rPr lang="it-IT" baseline="0" dirty="0" smtClean="0"/>
                        <a:t> di validità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Metà + 1 dei componenti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Metà + 1 del componenti 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(buon senso; prassi INFN)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a typeface="DejaVu LGC Sans"/>
                <a:cs typeface="DejaVu LGC Sans"/>
              </a:rPr>
              <a:t>CUG e CPO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19449-D31D-4BDB-8902-C1C22EBBE115}" type="slidenum">
              <a:rPr lang="it-IT"/>
              <a:pPr>
                <a:defRPr/>
              </a:pPr>
              <a:t>6</a:t>
            </a:fld>
            <a:endParaRPr lang="it-IT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457200" y="692150"/>
          <a:ext cx="8229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/>
                <a:gridCol w="3338286"/>
                <a:gridCol w="3294743"/>
                <a:gridCol w="660400"/>
              </a:tblGrid>
              <a:tr h="249011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CUG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CPO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877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j-lt"/>
                          <a:ea typeface="Calibri"/>
                          <a:cs typeface="Times New Roman"/>
                        </a:rPr>
                        <a:t>Istituito con L. 4/11/2010 n. 183, art. 21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Soppresso con L. 4/11/2010 n. 183, art. 21</a:t>
                      </a:r>
                      <a:endParaRPr lang="it-IT" sz="1400" dirty="0" smtClean="0">
                        <a:latin typeface="+mj-lt"/>
                      </a:endParaRPr>
                    </a:p>
                    <a:p>
                      <a:pPr algn="ctr"/>
                      <a:endParaRPr lang="it-IT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46921">
                <a:tc rowSpan="6"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Direttiva del PCDM 04/03/2011 – L. 183/2010</a:t>
                      </a:r>
                      <a:endParaRPr lang="it-IT" dirty="0"/>
                    </a:p>
                  </a:txBody>
                  <a:tcPr vert="vert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Rilievo</a:t>
                      </a:r>
                      <a:r>
                        <a:rPr lang="it-IT" baseline="0" dirty="0" smtClean="0"/>
                        <a:t> dell’attività svolta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125/91;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Dlgs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198/2006 - CCNL – Discrezione CPO</a:t>
                      </a:r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 vert="vert"/>
                </a:tc>
              </a:tr>
              <a:tr h="3585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 anchor="b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amministrazioni tengono conto dell’attività svolta dai/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lle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componenti (ad es. ai fini dei carichi di lavoro)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Compiti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 action="ppaction://hlinksldjump"/>
                        </a:rPr>
                        <a:t>Propositivi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 action="ppaction://hlinksldjump"/>
                        </a:rPr>
                        <a:t>consultivi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 action="ppaction://hlinksldjump"/>
                        </a:rPr>
                        <a:t>verifica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promozione cultura delle pari opportunità e rispetto della dignità della persona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Propositivi, consultivi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Sito WEB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Spazio riservato dall’INFN e gestito dal CUG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Spazio riservato dall’INFN e gestito dal CPO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a typeface="DejaVu LGC Sans"/>
                <a:cs typeface="DejaVu LGC Sans"/>
              </a:rPr>
              <a:t>CUG e CPO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19449-D31D-4BDB-8902-C1C22EBBE115}" type="slidenum">
              <a:rPr lang="it-IT"/>
              <a:pPr>
                <a:defRPr/>
              </a:pPr>
              <a:t>7</a:t>
            </a:fld>
            <a:endParaRPr lang="it-IT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457200" y="692150"/>
          <a:ext cx="8229600" cy="5186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/>
                <a:gridCol w="3338286"/>
                <a:gridCol w="3294743"/>
                <a:gridCol w="660400"/>
              </a:tblGrid>
              <a:tr h="426258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CUG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CPO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60386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j-lt"/>
                          <a:ea typeface="Calibri"/>
                          <a:cs typeface="Times New Roman"/>
                        </a:rPr>
                        <a:t>Istituito con L. 4/11/2010 n. 183, art. 21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Soppresso con L. 4/11/2010 n. 183, art. 21</a:t>
                      </a:r>
                      <a:endParaRPr lang="it-IT" sz="1400" dirty="0" smtClean="0">
                        <a:latin typeface="+mj-lt"/>
                      </a:endParaRPr>
                    </a:p>
                    <a:p>
                      <a:pPr algn="ctr"/>
                      <a:endParaRPr lang="it-IT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26258">
                <a:tc rowSpan="4"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Direttiva del PCDM 04/03/2011 – L. 183/2010</a:t>
                      </a:r>
                      <a:endParaRPr lang="it-IT" dirty="0"/>
                    </a:p>
                  </a:txBody>
                  <a:tcPr vert="vert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Risorse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125/91;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Dlgs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198/2006 - CCNL – Discrezione CPO</a:t>
                      </a:r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 vert="vert"/>
                </a:tc>
              </a:tr>
              <a:tr h="95908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 anchor="b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L’INFN deve mettere a disposizione del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cug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risorse umane e strumentali 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Solo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economiche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/>
                </a:tc>
              </a:tr>
              <a:tr h="426258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Stress lavoro correlato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344418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L’amministrazione deve collaborare col CUG per scambio informativo utile per la valutazione dei rischi in ottica di genere e individuazione di fattori che incidono negativamente sul benessere organizzativo.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a typeface="DejaVu LGC Sans"/>
                <a:cs typeface="DejaVu LGC Sans"/>
              </a:rPr>
              <a:t>CUG e CPO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19449-D31D-4BDB-8902-C1C22EBBE115}" type="slidenum">
              <a:rPr lang="it-IT"/>
              <a:pPr>
                <a:defRPr/>
              </a:pPr>
              <a:t>8</a:t>
            </a:fld>
            <a:endParaRPr lang="it-IT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457200" y="692150"/>
          <a:ext cx="8229600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/>
                <a:gridCol w="3338286"/>
                <a:gridCol w="3294743"/>
                <a:gridCol w="660400"/>
              </a:tblGrid>
              <a:tr h="249011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CUG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CPO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877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j-lt"/>
                          <a:ea typeface="Calibri"/>
                          <a:cs typeface="Times New Roman"/>
                        </a:rPr>
                        <a:t>Istituito con L. 4/11/2010 n. 183, art. 21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Soppresso con L. 4/11/2010 n. 183, art. 21</a:t>
                      </a:r>
                      <a:endParaRPr lang="it-IT" sz="1400" dirty="0" smtClean="0">
                        <a:latin typeface="+mj-lt"/>
                      </a:endParaRPr>
                    </a:p>
                    <a:p>
                      <a:pPr algn="ctr"/>
                      <a:endParaRPr lang="it-IT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46921">
                <a:tc rowSpan="4"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Direttiva del PCDM 04/03/2011 – L. 183/2010</a:t>
                      </a:r>
                      <a:endParaRPr lang="it-IT" dirty="0"/>
                    </a:p>
                  </a:txBody>
                  <a:tcPr vert="vert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Relazioni sull’attività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125/91;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Dlgs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198/2006 - CCNL – Discrezione CPO</a:t>
                      </a:r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 vert="vert"/>
                </a:tc>
              </a:tr>
              <a:tr h="3585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 anchor="b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Relazione entro il 30/03 di ogni anno sulla situazione del personale, riferita all’anno precedente sull’attuazione dei principi di parità e pari opportunità, benessere organizzativo e contrasto alle discriminazioni, violenze morali e psicologiche. La relazione è strasmessa alla dirigenza INFN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Collaborazioni</a:t>
                      </a:r>
                      <a:r>
                        <a:rPr lang="it-IT" baseline="0" dirty="0" smtClean="0"/>
                        <a:t> con altri organismi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Consigliera nazionale di parità  </a:t>
                      </a:r>
                    </a:p>
                    <a:p>
                      <a:pPr lvl="0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UNAR (ufficio nazionale antidiscriminazioni razziali) </a:t>
                      </a:r>
                    </a:p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OIV (organismi indipendenti di valutazione)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Rete delle PO, il tutto rimesso alla buona volontà dei/le componenti del CPO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a typeface="DejaVu LGC Sans"/>
                <a:cs typeface="DejaVu LGC Sans"/>
              </a:rPr>
              <a:t>CUG e CPO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19449-D31D-4BDB-8902-C1C22EBBE115}" type="slidenum">
              <a:rPr lang="it-IT"/>
              <a:pPr>
                <a:defRPr/>
              </a:pPr>
              <a:t>9</a:t>
            </a:fld>
            <a:endParaRPr lang="it-IT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99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385" y="0"/>
            <a:ext cx="846615" cy="5976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457200" y="1378857"/>
          <a:ext cx="82296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71"/>
                <a:gridCol w="3338286"/>
                <a:gridCol w="3294743"/>
                <a:gridCol w="660400"/>
              </a:tblGrid>
              <a:tr h="249011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CUG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CPO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877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j-lt"/>
                          <a:ea typeface="Calibri"/>
                          <a:cs typeface="Times New Roman"/>
                        </a:rPr>
                        <a:t>Istituito con L. 4/11/2010 n. 183, art. 21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Soppresso con L. 4/11/2010 n. 183, art. 21</a:t>
                      </a:r>
                      <a:endParaRPr lang="it-IT" sz="1400" dirty="0" smtClean="0">
                        <a:latin typeface="+mj-lt"/>
                      </a:endParaRPr>
                    </a:p>
                    <a:p>
                      <a:pPr algn="ctr"/>
                      <a:endParaRPr lang="it-IT" sz="14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46921">
                <a:tc rowSpan="4"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Direttiva del PCDM 04/03/2011 – L. 183/2010</a:t>
                      </a:r>
                      <a:endParaRPr lang="it-IT" dirty="0"/>
                    </a:p>
                  </a:txBody>
                  <a:tcPr vert="vert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Formulario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Nicolais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Pollastrini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L. 125/91; </a:t>
                      </a:r>
                      <a:r>
                        <a:rPr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Dlgs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198/2006 - CCNL – Discrezione CPO</a:t>
                      </a:r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 vert="vert"/>
                </a:tc>
              </a:tr>
              <a:tr h="35853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 anchor="b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responsabili del personale si dovranno avvalere dei CUG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Direzione del Personale e CPO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vert="vert"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Sanzioni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901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Mancata costituzione del CUG comporta la responsabilità dei dirigenti incaricati della gestione del personale, da valutare anche al fine del raggiungimento degli obiettivi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Nessuna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tangolo 3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Paola </a:t>
            </a:r>
            <a:r>
              <a:rPr lang="en-GB" sz="1200" b="1" dirty="0" err="1">
                <a:solidFill>
                  <a:srgbClr val="000000"/>
                </a:solidFill>
                <a:latin typeface="Times New Roman" pitchFamily="18" charset="0"/>
              </a:rPr>
              <a:t>Fabbri</a:t>
            </a:r>
            <a:r>
              <a:rPr lang="en-GB" sz="1200" b="1" dirty="0">
                <a:solidFill>
                  <a:srgbClr val="000000"/>
                </a:solidFill>
                <a:latin typeface="Times New Roman" pitchFamily="18" charset="0"/>
              </a:rPr>
              <a:t>  -   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CUG – Roma, 31 </a:t>
            </a:r>
            <a:r>
              <a:rPr lang="en-GB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maggio</a:t>
            </a:r>
            <a:r>
              <a:rPr lang="en-GB" sz="1200" b="1" dirty="0" smtClean="0">
                <a:solidFill>
                  <a:srgbClr val="000000"/>
                </a:solidFill>
                <a:latin typeface="Times New Roman" pitchFamily="18" charset="0"/>
              </a:rPr>
              <a:t> 2011</a:t>
            </a:r>
            <a:endParaRPr lang="en-GB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1584</Words>
  <Application>Microsoft Office PowerPoint</Application>
  <PresentationFormat>Presentazione su schermo (4:3)</PresentationFormat>
  <Paragraphs>291</Paragraphs>
  <Slides>15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CUG e CPO</vt:lpstr>
      <vt:lpstr>CUG e CPO</vt:lpstr>
      <vt:lpstr>CUG e CPO</vt:lpstr>
      <vt:lpstr>CUG e CPO</vt:lpstr>
      <vt:lpstr>CUG e CPO</vt:lpstr>
      <vt:lpstr>CUG e CPO</vt:lpstr>
      <vt:lpstr>CUG e CPO</vt:lpstr>
      <vt:lpstr>CUG e CPO</vt:lpstr>
      <vt:lpstr>CUG e CPO</vt:lpstr>
      <vt:lpstr>CUG e CPO </vt:lpstr>
      <vt:lpstr>CUG e CPO</vt:lpstr>
      <vt:lpstr>CUG e CPO</vt:lpstr>
      <vt:lpstr>Scopi del CPO</vt:lpstr>
      <vt:lpstr>Tipi di azioni positive</vt:lpstr>
      <vt:lpstr>Quali  discriminazioni</vt:lpstr>
    </vt:vector>
  </TitlesOfParts>
  <Company>INFN - Sezione di Ferrara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Paola Fabbri</dc:creator>
  <cp:lastModifiedBy>Paola Fabbri</cp:lastModifiedBy>
  <cp:revision>146</cp:revision>
  <dcterms:created xsi:type="dcterms:W3CDTF">2011-05-09T07:47:03Z</dcterms:created>
  <dcterms:modified xsi:type="dcterms:W3CDTF">2011-05-25T10:10:17Z</dcterms:modified>
</cp:coreProperties>
</file>